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Montserrat"/>
      <p:regular r:id="rId17"/>
      <p:bold r:id="rId18"/>
      <p:italic r:id="rId19"/>
      <p:boldItalic r:id="rId20"/>
    </p:embeddedFont>
    <p:embeddedFont>
      <p:font typeface="Lato"/>
      <p:regular r:id="rId21"/>
      <p:bold r:id="rId22"/>
      <p:italic r:id="rId23"/>
      <p:boldItalic r:id="rId24"/>
    </p:embeddedFont>
    <p:embeddedFont>
      <p:font typeface="Poppins SemiBold"/>
      <p:regular r:id="rId25"/>
      <p:bold r:id="rId26"/>
      <p:italic r:id="rId27"/>
      <p:boldItalic r:id="rId28"/>
    </p:embeddedFont>
    <p:embeddedFont>
      <p:font typeface="Nunito Sans"/>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Italic.fntdata"/><Relationship Id="rId22" Type="http://schemas.openxmlformats.org/officeDocument/2006/relationships/font" Target="fonts/Lato-bold.fntdata"/><Relationship Id="rId21" Type="http://schemas.openxmlformats.org/officeDocument/2006/relationships/font" Target="fonts/Lato-regular.fntdata"/><Relationship Id="rId24" Type="http://schemas.openxmlformats.org/officeDocument/2006/relationships/font" Target="fonts/Lato-boldItalic.fntdata"/><Relationship Id="rId23"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oppinsSemiBold-bold.fntdata"/><Relationship Id="rId25" Type="http://schemas.openxmlformats.org/officeDocument/2006/relationships/font" Target="fonts/PoppinsSemiBold-regular.fntdata"/><Relationship Id="rId28" Type="http://schemas.openxmlformats.org/officeDocument/2006/relationships/font" Target="fonts/PoppinsSemiBold-boldItalic.fntdata"/><Relationship Id="rId27" Type="http://schemas.openxmlformats.org/officeDocument/2006/relationships/font" Target="fonts/PoppinsSemi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Sans-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Sans-italic.fntdata"/><Relationship Id="rId30" Type="http://schemas.openxmlformats.org/officeDocument/2006/relationships/font" Target="fonts/NunitoSans-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NunitoSans-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Montserrat-regular.fntdata"/><Relationship Id="rId16" Type="http://schemas.openxmlformats.org/officeDocument/2006/relationships/slide" Target="slides/slide11.xml"/><Relationship Id="rId19" Type="http://schemas.openxmlformats.org/officeDocument/2006/relationships/font" Target="fonts/Montserrat-italic.fntdata"/><Relationship Id="rId18" Type="http://schemas.openxmlformats.org/officeDocument/2006/relationships/font" Target="fonts/Montserrat-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70744ae4ae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70744ae4a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70744ae4a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70744ae4a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70744ae4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70744ae4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70744ae4ae_0_1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70744ae4ae_0_1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70744ae4a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70744ae4a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70744ae4a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70744ae4a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70744ae4a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70744ae4a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707700b72b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g3707700b72b_1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707700b72b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g3707700b72b_4_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70744ae4a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70744ae4a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BLANK_1">
    <p:bg>
      <p:bgPr>
        <a:solidFill>
          <a:schemeClr val="lt1"/>
        </a:solidFill>
      </p:bgPr>
    </p:bg>
    <p:spTree>
      <p:nvGrpSpPr>
        <p:cNvPr id="130" name="Shape 130"/>
        <p:cNvGrpSpPr/>
        <p:nvPr/>
      </p:nvGrpSpPr>
      <p:grpSpPr>
        <a:xfrm>
          <a:off x="0" y="0"/>
          <a:ext cx="0" cy="0"/>
          <a:chOff x="0" y="0"/>
          <a:chExt cx="0" cy="0"/>
        </a:xfrm>
      </p:grpSpPr>
      <p:pic>
        <p:nvPicPr>
          <p:cNvPr id="131" name="Google Shape;131;p13"/>
          <p:cNvPicPr preferRelativeResize="0"/>
          <p:nvPr/>
        </p:nvPicPr>
        <p:blipFill rotWithShape="1">
          <a:blip r:embed="rId2">
            <a:alphaModFix/>
          </a:blip>
          <a:srcRect b="0" l="0" r="49302" t="53791"/>
          <a:stretch/>
        </p:blipFill>
        <p:spPr>
          <a:xfrm>
            <a:off x="6996180" y="-1"/>
            <a:ext cx="2147827" cy="2376699"/>
          </a:xfrm>
          <a:prstGeom prst="rect">
            <a:avLst/>
          </a:prstGeom>
          <a:noFill/>
          <a:ln>
            <a:noFill/>
          </a:ln>
        </p:spPr>
      </p:pic>
      <p:sp>
        <p:nvSpPr>
          <p:cNvPr id="132" name="Google Shape;132;p13"/>
          <p:cNvSpPr/>
          <p:nvPr/>
        </p:nvSpPr>
        <p:spPr>
          <a:xfrm rot="7601886">
            <a:off x="1184700" y="-2992710"/>
            <a:ext cx="11804607" cy="6869923"/>
          </a:xfrm>
          <a:custGeom>
            <a:rect b="b" l="l" r="r" t="t"/>
            <a:pathLst>
              <a:path extrusionOk="0" h="19489" w="33488">
                <a:moveTo>
                  <a:pt x="0" y="5480"/>
                </a:moveTo>
                <a:cubicBezTo>
                  <a:pt x="4083" y="3995"/>
                  <a:pt x="8956" y="3778"/>
                  <a:pt x="13034" y="5280"/>
                </a:cubicBezTo>
                <a:cubicBezTo>
                  <a:pt x="17705" y="7000"/>
                  <a:pt x="22916" y="16554"/>
                  <a:pt x="18649" y="19116"/>
                </a:cubicBezTo>
                <a:cubicBezTo>
                  <a:pt x="14717" y="21477"/>
                  <a:pt x="11737" y="9928"/>
                  <a:pt x="14237" y="6082"/>
                </a:cubicBezTo>
                <a:cubicBezTo>
                  <a:pt x="17901" y="445"/>
                  <a:pt x="26769" y="-175"/>
                  <a:pt x="33488" y="66"/>
                </a:cubicBezTo>
              </a:path>
            </a:pathLst>
          </a:custGeom>
          <a:noFill/>
          <a:ln>
            <a:noFill/>
          </a:ln>
        </p:spPr>
      </p:sp>
      <p:pic>
        <p:nvPicPr>
          <p:cNvPr id="133" name="Google Shape;133;p13"/>
          <p:cNvPicPr preferRelativeResize="0"/>
          <p:nvPr/>
        </p:nvPicPr>
        <p:blipFill rotWithShape="1">
          <a:blip r:embed="rId3">
            <a:alphaModFix/>
          </a:blip>
          <a:srcRect b="67899" l="18883" r="0" t="0"/>
          <a:stretch/>
        </p:blipFill>
        <p:spPr>
          <a:xfrm>
            <a:off x="0" y="2451450"/>
            <a:ext cx="6802801" cy="2692049"/>
          </a:xfrm>
          <a:prstGeom prst="rect">
            <a:avLst/>
          </a:prstGeom>
          <a:noFill/>
          <a:ln>
            <a:noFill/>
          </a:ln>
        </p:spPr>
      </p:pic>
      <p:sp>
        <p:nvSpPr>
          <p:cNvPr id="134" name="Google Shape;134;p13"/>
          <p:cNvSpPr txBox="1"/>
          <p:nvPr>
            <p:ph type="title"/>
          </p:nvPr>
        </p:nvSpPr>
        <p:spPr>
          <a:xfrm>
            <a:off x="1230200" y="1565531"/>
            <a:ext cx="6683700" cy="1726500"/>
          </a:xfrm>
          <a:prstGeom prst="rect">
            <a:avLst/>
          </a:prstGeom>
        </p:spPr>
        <p:txBody>
          <a:bodyPr anchorCtr="0" anchor="t" bIns="91425" lIns="91425" spcFirstLastPara="1" rIns="91425" wrap="square" tIns="91425">
            <a:noAutofit/>
          </a:bodyPr>
          <a:lstStyle>
            <a:lvl1pPr lvl="0" algn="ctr">
              <a:lnSpc>
                <a:spcPct val="90000"/>
              </a:lnSpc>
              <a:spcBef>
                <a:spcPts val="0"/>
              </a:spcBef>
              <a:spcAft>
                <a:spcPts val="0"/>
              </a:spcAft>
              <a:buNone/>
              <a:defRPr sz="5400"/>
            </a:lvl1pPr>
            <a:lvl2pPr lvl="1" algn="ctr">
              <a:lnSpc>
                <a:spcPct val="115000"/>
              </a:lnSpc>
              <a:spcBef>
                <a:spcPts val="0"/>
              </a:spcBef>
              <a:spcAft>
                <a:spcPts val="0"/>
              </a:spcAft>
              <a:buNone/>
              <a:defRPr sz="4800">
                <a:latin typeface="Poppins SemiBold"/>
                <a:ea typeface="Poppins SemiBold"/>
                <a:cs typeface="Poppins SemiBold"/>
                <a:sym typeface="Poppins SemiBold"/>
              </a:defRPr>
            </a:lvl2pPr>
            <a:lvl3pPr lvl="2" algn="ctr">
              <a:lnSpc>
                <a:spcPct val="115000"/>
              </a:lnSpc>
              <a:spcBef>
                <a:spcPts val="0"/>
              </a:spcBef>
              <a:spcAft>
                <a:spcPts val="0"/>
              </a:spcAft>
              <a:buNone/>
              <a:defRPr sz="4800">
                <a:latin typeface="Poppins SemiBold"/>
                <a:ea typeface="Poppins SemiBold"/>
                <a:cs typeface="Poppins SemiBold"/>
                <a:sym typeface="Poppins SemiBold"/>
              </a:defRPr>
            </a:lvl3pPr>
            <a:lvl4pPr lvl="3" algn="ctr">
              <a:lnSpc>
                <a:spcPct val="115000"/>
              </a:lnSpc>
              <a:spcBef>
                <a:spcPts val="0"/>
              </a:spcBef>
              <a:spcAft>
                <a:spcPts val="0"/>
              </a:spcAft>
              <a:buNone/>
              <a:defRPr sz="4800">
                <a:latin typeface="Poppins SemiBold"/>
                <a:ea typeface="Poppins SemiBold"/>
                <a:cs typeface="Poppins SemiBold"/>
                <a:sym typeface="Poppins SemiBold"/>
              </a:defRPr>
            </a:lvl4pPr>
            <a:lvl5pPr lvl="4" algn="ctr">
              <a:lnSpc>
                <a:spcPct val="115000"/>
              </a:lnSpc>
              <a:spcBef>
                <a:spcPts val="0"/>
              </a:spcBef>
              <a:spcAft>
                <a:spcPts val="0"/>
              </a:spcAft>
              <a:buNone/>
              <a:defRPr sz="4800">
                <a:latin typeface="Poppins SemiBold"/>
                <a:ea typeface="Poppins SemiBold"/>
                <a:cs typeface="Poppins SemiBold"/>
                <a:sym typeface="Poppins SemiBold"/>
              </a:defRPr>
            </a:lvl5pPr>
            <a:lvl6pPr lvl="5" algn="ctr">
              <a:lnSpc>
                <a:spcPct val="115000"/>
              </a:lnSpc>
              <a:spcBef>
                <a:spcPts val="0"/>
              </a:spcBef>
              <a:spcAft>
                <a:spcPts val="0"/>
              </a:spcAft>
              <a:buNone/>
              <a:defRPr sz="4800">
                <a:latin typeface="Poppins SemiBold"/>
                <a:ea typeface="Poppins SemiBold"/>
                <a:cs typeface="Poppins SemiBold"/>
                <a:sym typeface="Poppins SemiBold"/>
              </a:defRPr>
            </a:lvl6pPr>
            <a:lvl7pPr lvl="6" algn="ctr">
              <a:lnSpc>
                <a:spcPct val="115000"/>
              </a:lnSpc>
              <a:spcBef>
                <a:spcPts val="0"/>
              </a:spcBef>
              <a:spcAft>
                <a:spcPts val="0"/>
              </a:spcAft>
              <a:buNone/>
              <a:defRPr sz="4800">
                <a:latin typeface="Poppins SemiBold"/>
                <a:ea typeface="Poppins SemiBold"/>
                <a:cs typeface="Poppins SemiBold"/>
                <a:sym typeface="Poppins SemiBold"/>
              </a:defRPr>
            </a:lvl7pPr>
            <a:lvl8pPr lvl="7" algn="ctr">
              <a:lnSpc>
                <a:spcPct val="115000"/>
              </a:lnSpc>
              <a:spcBef>
                <a:spcPts val="0"/>
              </a:spcBef>
              <a:spcAft>
                <a:spcPts val="0"/>
              </a:spcAft>
              <a:buNone/>
              <a:defRPr sz="4800">
                <a:latin typeface="Poppins SemiBold"/>
                <a:ea typeface="Poppins SemiBold"/>
                <a:cs typeface="Poppins SemiBold"/>
                <a:sym typeface="Poppins SemiBold"/>
              </a:defRPr>
            </a:lvl8pPr>
            <a:lvl9pPr lvl="8" algn="ctr">
              <a:lnSpc>
                <a:spcPct val="115000"/>
              </a:lnSpc>
              <a:spcBef>
                <a:spcPts val="0"/>
              </a:spcBef>
              <a:spcAft>
                <a:spcPts val="0"/>
              </a:spcAft>
              <a:buNone/>
              <a:defRPr sz="4800">
                <a:latin typeface="Poppins SemiBold"/>
                <a:ea typeface="Poppins SemiBold"/>
                <a:cs typeface="Poppins SemiBold"/>
                <a:sym typeface="Poppins SemiBold"/>
              </a:defRPr>
            </a:lvl9pPr>
          </a:lstStyle>
          <a:p/>
        </p:txBody>
      </p:sp>
      <p:sp>
        <p:nvSpPr>
          <p:cNvPr id="135" name="Google Shape;135;p13"/>
          <p:cNvSpPr txBox="1"/>
          <p:nvPr>
            <p:ph idx="1" type="subTitle"/>
          </p:nvPr>
        </p:nvSpPr>
        <p:spPr>
          <a:xfrm>
            <a:off x="2423700" y="1121975"/>
            <a:ext cx="4346700" cy="452700"/>
          </a:xfrm>
          <a:prstGeom prst="rect">
            <a:avLst/>
          </a:prstGeom>
        </p:spPr>
        <p:txBody>
          <a:bodyPr anchorCtr="0" anchor="b" bIns="91425" lIns="91425" spcFirstLastPara="1" rIns="91425" wrap="square" tIns="91425">
            <a:normAutofit/>
          </a:bodyPr>
          <a:lstStyle>
            <a:lvl1pPr lvl="0" algn="ctr">
              <a:spcBef>
                <a:spcPts val="0"/>
              </a:spcBef>
              <a:spcAft>
                <a:spcPts val="0"/>
              </a:spcAft>
              <a:buSzPts val="1300"/>
              <a:buFont typeface="Nunito Sans"/>
              <a:buNone/>
              <a:defRPr>
                <a:latin typeface="Nunito Sans"/>
                <a:ea typeface="Nunito Sans"/>
                <a:cs typeface="Nunito Sans"/>
                <a:sym typeface="Nunito Sans"/>
              </a:defRPr>
            </a:lvl1pPr>
            <a:lvl2pPr lvl="1">
              <a:spcBef>
                <a:spcPts val="0"/>
              </a:spcBef>
              <a:spcAft>
                <a:spcPts val="0"/>
              </a:spcAft>
              <a:buSzPts val="1100"/>
              <a:buFont typeface="Nunito Sans"/>
              <a:buNone/>
              <a:defRPr>
                <a:latin typeface="Nunito Sans"/>
                <a:ea typeface="Nunito Sans"/>
                <a:cs typeface="Nunito Sans"/>
                <a:sym typeface="Nunito Sans"/>
              </a:defRPr>
            </a:lvl2pPr>
            <a:lvl3pPr lvl="2">
              <a:spcBef>
                <a:spcPts val="0"/>
              </a:spcBef>
              <a:spcAft>
                <a:spcPts val="0"/>
              </a:spcAft>
              <a:buSzPts val="1100"/>
              <a:buFont typeface="Nunito Sans"/>
              <a:buNone/>
              <a:defRPr>
                <a:latin typeface="Nunito Sans"/>
                <a:ea typeface="Nunito Sans"/>
                <a:cs typeface="Nunito Sans"/>
                <a:sym typeface="Nunito Sans"/>
              </a:defRPr>
            </a:lvl3pPr>
            <a:lvl4pPr lvl="3">
              <a:spcBef>
                <a:spcPts val="0"/>
              </a:spcBef>
              <a:spcAft>
                <a:spcPts val="0"/>
              </a:spcAft>
              <a:buSzPts val="1100"/>
              <a:buFont typeface="Nunito Sans"/>
              <a:buNone/>
              <a:defRPr>
                <a:latin typeface="Nunito Sans"/>
                <a:ea typeface="Nunito Sans"/>
                <a:cs typeface="Nunito Sans"/>
                <a:sym typeface="Nunito Sans"/>
              </a:defRPr>
            </a:lvl4pPr>
            <a:lvl5pPr lvl="4">
              <a:spcBef>
                <a:spcPts val="0"/>
              </a:spcBef>
              <a:spcAft>
                <a:spcPts val="0"/>
              </a:spcAft>
              <a:buSzPts val="1100"/>
              <a:buFont typeface="Nunito Sans"/>
              <a:buNone/>
              <a:defRPr>
                <a:latin typeface="Nunito Sans"/>
                <a:ea typeface="Nunito Sans"/>
                <a:cs typeface="Nunito Sans"/>
                <a:sym typeface="Nunito Sans"/>
              </a:defRPr>
            </a:lvl5pPr>
            <a:lvl6pPr lvl="5">
              <a:spcBef>
                <a:spcPts val="0"/>
              </a:spcBef>
              <a:spcAft>
                <a:spcPts val="0"/>
              </a:spcAft>
              <a:buSzPts val="1100"/>
              <a:buFont typeface="Nunito Sans"/>
              <a:buNone/>
              <a:defRPr>
                <a:latin typeface="Nunito Sans"/>
                <a:ea typeface="Nunito Sans"/>
                <a:cs typeface="Nunito Sans"/>
                <a:sym typeface="Nunito Sans"/>
              </a:defRPr>
            </a:lvl6pPr>
            <a:lvl7pPr lvl="6">
              <a:spcBef>
                <a:spcPts val="0"/>
              </a:spcBef>
              <a:spcAft>
                <a:spcPts val="0"/>
              </a:spcAft>
              <a:buSzPts val="1100"/>
              <a:buFont typeface="Nunito Sans"/>
              <a:buNone/>
              <a:defRPr>
                <a:latin typeface="Nunito Sans"/>
                <a:ea typeface="Nunito Sans"/>
                <a:cs typeface="Nunito Sans"/>
                <a:sym typeface="Nunito Sans"/>
              </a:defRPr>
            </a:lvl7pPr>
            <a:lvl8pPr lvl="7">
              <a:spcBef>
                <a:spcPts val="0"/>
              </a:spcBef>
              <a:spcAft>
                <a:spcPts val="0"/>
              </a:spcAft>
              <a:buSzPts val="1100"/>
              <a:buFont typeface="Nunito Sans"/>
              <a:buNone/>
              <a:defRPr>
                <a:latin typeface="Nunito Sans"/>
                <a:ea typeface="Nunito Sans"/>
                <a:cs typeface="Nunito Sans"/>
                <a:sym typeface="Nunito Sans"/>
              </a:defRPr>
            </a:lvl8pPr>
            <a:lvl9pPr lvl="8">
              <a:spcBef>
                <a:spcPts val="0"/>
              </a:spcBef>
              <a:spcAft>
                <a:spcPts val="0"/>
              </a:spcAft>
              <a:buSzPts val="1100"/>
              <a:buFont typeface="Nunito Sans"/>
              <a:buNone/>
              <a:defRPr>
                <a:latin typeface="Nunito Sans"/>
                <a:ea typeface="Nunito Sans"/>
                <a:cs typeface="Nunito Sans"/>
                <a:sym typeface="Nunito Sans"/>
              </a:defRPr>
            </a:lvl9pPr>
          </a:lstStyle>
          <a:p/>
        </p:txBody>
      </p:sp>
      <p:sp>
        <p:nvSpPr>
          <p:cNvPr id="136" name="Google Shape;136;p13"/>
          <p:cNvSpPr/>
          <p:nvPr/>
        </p:nvSpPr>
        <p:spPr>
          <a:xfrm>
            <a:off x="4453700" y="0"/>
            <a:ext cx="4698208" cy="5143488"/>
          </a:xfrm>
          <a:custGeom>
            <a:rect b="b" l="l" r="r" t="t"/>
            <a:pathLst>
              <a:path extrusionOk="0" h="160734" w="146819">
                <a:moveTo>
                  <a:pt x="0" y="0"/>
                </a:moveTo>
                <a:lnTo>
                  <a:pt x="1600" y="1079"/>
                </a:lnTo>
                <a:lnTo>
                  <a:pt x="3200" y="2121"/>
                </a:lnTo>
                <a:lnTo>
                  <a:pt x="4800" y="3088"/>
                </a:lnTo>
                <a:lnTo>
                  <a:pt x="6362" y="4056"/>
                </a:lnTo>
                <a:lnTo>
                  <a:pt x="9376" y="5804"/>
                </a:lnTo>
                <a:lnTo>
                  <a:pt x="12204" y="7367"/>
                </a:lnTo>
                <a:lnTo>
                  <a:pt x="15292" y="9004"/>
                </a:lnTo>
                <a:lnTo>
                  <a:pt x="18306" y="10530"/>
                </a:lnTo>
                <a:lnTo>
                  <a:pt x="21282" y="11981"/>
                </a:lnTo>
                <a:lnTo>
                  <a:pt x="24222" y="13320"/>
                </a:lnTo>
                <a:lnTo>
                  <a:pt x="27087" y="14622"/>
                </a:lnTo>
                <a:lnTo>
                  <a:pt x="29915" y="15813"/>
                </a:lnTo>
                <a:lnTo>
                  <a:pt x="32705" y="16929"/>
                </a:lnTo>
                <a:lnTo>
                  <a:pt x="35496" y="17934"/>
                </a:lnTo>
                <a:lnTo>
                  <a:pt x="38733" y="19087"/>
                </a:lnTo>
                <a:lnTo>
                  <a:pt x="40332" y="19608"/>
                </a:lnTo>
                <a:lnTo>
                  <a:pt x="41932" y="20092"/>
                </a:lnTo>
                <a:lnTo>
                  <a:pt x="43495" y="20538"/>
                </a:lnTo>
                <a:lnTo>
                  <a:pt x="45058" y="20985"/>
                </a:lnTo>
                <a:lnTo>
                  <a:pt x="46620" y="21394"/>
                </a:lnTo>
                <a:lnTo>
                  <a:pt x="48183" y="21803"/>
                </a:lnTo>
                <a:lnTo>
                  <a:pt x="49709" y="22138"/>
                </a:lnTo>
                <a:lnTo>
                  <a:pt x="51271" y="22473"/>
                </a:lnTo>
                <a:lnTo>
                  <a:pt x="52797" y="22771"/>
                </a:lnTo>
                <a:lnTo>
                  <a:pt x="54322" y="23068"/>
                </a:lnTo>
                <a:lnTo>
                  <a:pt x="55811" y="23292"/>
                </a:lnTo>
                <a:lnTo>
                  <a:pt x="57336" y="23515"/>
                </a:lnTo>
                <a:lnTo>
                  <a:pt x="58824" y="23738"/>
                </a:lnTo>
                <a:lnTo>
                  <a:pt x="60350" y="23887"/>
                </a:lnTo>
                <a:lnTo>
                  <a:pt x="64591" y="24185"/>
                </a:lnTo>
                <a:lnTo>
                  <a:pt x="68759" y="24371"/>
                </a:lnTo>
                <a:lnTo>
                  <a:pt x="72926" y="24482"/>
                </a:lnTo>
                <a:lnTo>
                  <a:pt x="77019" y="24519"/>
                </a:lnTo>
                <a:lnTo>
                  <a:pt x="80070" y="24519"/>
                </a:lnTo>
                <a:lnTo>
                  <a:pt x="83121" y="24445"/>
                </a:lnTo>
                <a:lnTo>
                  <a:pt x="86134" y="24333"/>
                </a:lnTo>
                <a:lnTo>
                  <a:pt x="89111" y="24185"/>
                </a:lnTo>
                <a:lnTo>
                  <a:pt x="92087" y="23961"/>
                </a:lnTo>
                <a:lnTo>
                  <a:pt x="94990" y="23738"/>
                </a:lnTo>
                <a:lnTo>
                  <a:pt x="97929" y="23440"/>
                </a:lnTo>
                <a:lnTo>
                  <a:pt x="100794" y="23106"/>
                </a:lnTo>
                <a:lnTo>
                  <a:pt x="103659" y="22733"/>
                </a:lnTo>
                <a:lnTo>
                  <a:pt x="106487" y="22324"/>
                </a:lnTo>
                <a:lnTo>
                  <a:pt x="109314" y="21878"/>
                </a:lnTo>
                <a:lnTo>
                  <a:pt x="112068" y="21357"/>
                </a:lnTo>
                <a:lnTo>
                  <a:pt x="114821" y="20836"/>
                </a:lnTo>
                <a:lnTo>
                  <a:pt x="117574" y="20241"/>
                </a:lnTo>
                <a:lnTo>
                  <a:pt x="120253" y="19608"/>
                </a:lnTo>
                <a:lnTo>
                  <a:pt x="122932" y="18938"/>
                </a:lnTo>
                <a:lnTo>
                  <a:pt x="124978" y="18380"/>
                </a:lnTo>
                <a:lnTo>
                  <a:pt x="127062" y="17785"/>
                </a:lnTo>
                <a:lnTo>
                  <a:pt x="129108" y="17152"/>
                </a:lnTo>
                <a:lnTo>
                  <a:pt x="131118" y="16520"/>
                </a:lnTo>
                <a:lnTo>
                  <a:pt x="131973" y="18678"/>
                </a:lnTo>
                <a:lnTo>
                  <a:pt x="132755" y="20873"/>
                </a:lnTo>
                <a:lnTo>
                  <a:pt x="133462" y="23106"/>
                </a:lnTo>
                <a:lnTo>
                  <a:pt x="134131" y="25338"/>
                </a:lnTo>
                <a:lnTo>
                  <a:pt x="134764" y="27608"/>
                </a:lnTo>
                <a:lnTo>
                  <a:pt x="135322" y="29914"/>
                </a:lnTo>
                <a:lnTo>
                  <a:pt x="135843" y="32258"/>
                </a:lnTo>
                <a:lnTo>
                  <a:pt x="136289" y="34602"/>
                </a:lnTo>
                <a:lnTo>
                  <a:pt x="136550" y="36128"/>
                </a:lnTo>
                <a:lnTo>
                  <a:pt x="136810" y="37691"/>
                </a:lnTo>
                <a:lnTo>
                  <a:pt x="137034" y="39291"/>
                </a:lnTo>
                <a:lnTo>
                  <a:pt x="137220" y="40890"/>
                </a:lnTo>
                <a:lnTo>
                  <a:pt x="137406" y="42490"/>
                </a:lnTo>
                <a:lnTo>
                  <a:pt x="137554" y="44090"/>
                </a:lnTo>
                <a:lnTo>
                  <a:pt x="137666" y="45727"/>
                </a:lnTo>
                <a:lnTo>
                  <a:pt x="137778" y="47364"/>
                </a:lnTo>
                <a:lnTo>
                  <a:pt x="137852" y="49002"/>
                </a:lnTo>
                <a:lnTo>
                  <a:pt x="137889" y="50639"/>
                </a:lnTo>
                <a:lnTo>
                  <a:pt x="137927" y="52313"/>
                </a:lnTo>
                <a:lnTo>
                  <a:pt x="137964" y="54024"/>
                </a:lnTo>
                <a:lnTo>
                  <a:pt x="137927" y="55699"/>
                </a:lnTo>
                <a:lnTo>
                  <a:pt x="137889" y="57410"/>
                </a:lnTo>
                <a:lnTo>
                  <a:pt x="137852" y="59122"/>
                </a:lnTo>
                <a:lnTo>
                  <a:pt x="137778" y="60833"/>
                </a:lnTo>
                <a:lnTo>
                  <a:pt x="137666" y="62582"/>
                </a:lnTo>
                <a:lnTo>
                  <a:pt x="137517" y="64331"/>
                </a:lnTo>
                <a:lnTo>
                  <a:pt x="137182" y="67865"/>
                </a:lnTo>
                <a:lnTo>
                  <a:pt x="136773" y="71400"/>
                </a:lnTo>
                <a:lnTo>
                  <a:pt x="136252" y="75009"/>
                </a:lnTo>
                <a:lnTo>
                  <a:pt x="135657" y="78655"/>
                </a:lnTo>
                <a:lnTo>
                  <a:pt x="134950" y="82339"/>
                </a:lnTo>
                <a:lnTo>
                  <a:pt x="134169" y="86060"/>
                </a:lnTo>
                <a:lnTo>
                  <a:pt x="133276" y="89818"/>
                </a:lnTo>
                <a:lnTo>
                  <a:pt x="132494" y="92869"/>
                </a:lnTo>
                <a:lnTo>
                  <a:pt x="131676" y="95920"/>
                </a:lnTo>
                <a:lnTo>
                  <a:pt x="130783" y="99008"/>
                </a:lnTo>
                <a:lnTo>
                  <a:pt x="129853" y="102133"/>
                </a:lnTo>
                <a:lnTo>
                  <a:pt x="128811" y="105258"/>
                </a:lnTo>
                <a:lnTo>
                  <a:pt x="127769" y="108384"/>
                </a:lnTo>
                <a:lnTo>
                  <a:pt x="126653" y="111546"/>
                </a:lnTo>
                <a:lnTo>
                  <a:pt x="125462" y="114746"/>
                </a:lnTo>
                <a:lnTo>
                  <a:pt x="124197" y="117946"/>
                </a:lnTo>
                <a:lnTo>
                  <a:pt x="122932" y="121183"/>
                </a:lnTo>
                <a:lnTo>
                  <a:pt x="121555" y="124420"/>
                </a:lnTo>
                <a:lnTo>
                  <a:pt x="120142" y="127657"/>
                </a:lnTo>
                <a:lnTo>
                  <a:pt x="118691" y="130931"/>
                </a:lnTo>
                <a:lnTo>
                  <a:pt x="117165" y="134243"/>
                </a:lnTo>
                <a:lnTo>
                  <a:pt x="115602" y="137517"/>
                </a:lnTo>
                <a:lnTo>
                  <a:pt x="113965" y="140865"/>
                </a:lnTo>
                <a:lnTo>
                  <a:pt x="112626" y="143507"/>
                </a:lnTo>
                <a:lnTo>
                  <a:pt x="111249" y="146149"/>
                </a:lnTo>
                <a:lnTo>
                  <a:pt x="109910" y="148716"/>
                </a:lnTo>
                <a:lnTo>
                  <a:pt x="108533" y="151209"/>
                </a:lnTo>
                <a:lnTo>
                  <a:pt x="107194" y="153665"/>
                </a:lnTo>
                <a:lnTo>
                  <a:pt x="105817" y="156083"/>
                </a:lnTo>
                <a:lnTo>
                  <a:pt x="103138" y="160734"/>
                </a:lnTo>
                <a:lnTo>
                  <a:pt x="103845" y="160734"/>
                </a:lnTo>
                <a:lnTo>
                  <a:pt x="106487" y="156158"/>
                </a:lnTo>
                <a:lnTo>
                  <a:pt x="107826" y="153776"/>
                </a:lnTo>
                <a:lnTo>
                  <a:pt x="109165" y="151358"/>
                </a:lnTo>
                <a:lnTo>
                  <a:pt x="110505" y="148865"/>
                </a:lnTo>
                <a:lnTo>
                  <a:pt x="111844" y="146335"/>
                </a:lnTo>
                <a:lnTo>
                  <a:pt x="113147" y="143768"/>
                </a:lnTo>
                <a:lnTo>
                  <a:pt x="114486" y="141126"/>
                </a:lnTo>
                <a:lnTo>
                  <a:pt x="116123" y="137815"/>
                </a:lnTo>
                <a:lnTo>
                  <a:pt x="117686" y="134503"/>
                </a:lnTo>
                <a:lnTo>
                  <a:pt x="119211" y="131192"/>
                </a:lnTo>
                <a:lnTo>
                  <a:pt x="120700" y="127917"/>
                </a:lnTo>
                <a:lnTo>
                  <a:pt x="122114" y="124643"/>
                </a:lnTo>
                <a:lnTo>
                  <a:pt x="123453" y="121406"/>
                </a:lnTo>
                <a:lnTo>
                  <a:pt x="124755" y="118169"/>
                </a:lnTo>
                <a:lnTo>
                  <a:pt x="126020" y="114969"/>
                </a:lnTo>
                <a:lnTo>
                  <a:pt x="127211" y="111770"/>
                </a:lnTo>
                <a:lnTo>
                  <a:pt x="128327" y="108607"/>
                </a:lnTo>
                <a:lnTo>
                  <a:pt x="129406" y="105444"/>
                </a:lnTo>
                <a:lnTo>
                  <a:pt x="130411" y="102282"/>
                </a:lnTo>
                <a:lnTo>
                  <a:pt x="131341" y="99194"/>
                </a:lnTo>
                <a:lnTo>
                  <a:pt x="132234" y="96106"/>
                </a:lnTo>
                <a:lnTo>
                  <a:pt x="133090" y="93017"/>
                </a:lnTo>
                <a:lnTo>
                  <a:pt x="133871" y="89966"/>
                </a:lnTo>
                <a:lnTo>
                  <a:pt x="134764" y="86208"/>
                </a:lnTo>
                <a:lnTo>
                  <a:pt x="135545" y="82451"/>
                </a:lnTo>
                <a:lnTo>
                  <a:pt x="136252" y="78767"/>
                </a:lnTo>
                <a:lnTo>
                  <a:pt x="136848" y="75121"/>
                </a:lnTo>
                <a:lnTo>
                  <a:pt x="137368" y="71475"/>
                </a:lnTo>
                <a:lnTo>
                  <a:pt x="137778" y="67903"/>
                </a:lnTo>
                <a:lnTo>
                  <a:pt x="138113" y="64368"/>
                </a:lnTo>
                <a:lnTo>
                  <a:pt x="138261" y="62619"/>
                </a:lnTo>
                <a:lnTo>
                  <a:pt x="138373" y="60871"/>
                </a:lnTo>
                <a:lnTo>
                  <a:pt x="138447" y="59122"/>
                </a:lnTo>
                <a:lnTo>
                  <a:pt x="138485" y="57410"/>
                </a:lnTo>
                <a:lnTo>
                  <a:pt x="138522" y="55699"/>
                </a:lnTo>
                <a:lnTo>
                  <a:pt x="138559" y="53987"/>
                </a:lnTo>
                <a:lnTo>
                  <a:pt x="138522" y="52313"/>
                </a:lnTo>
                <a:lnTo>
                  <a:pt x="138485" y="50639"/>
                </a:lnTo>
                <a:lnTo>
                  <a:pt x="138447" y="48964"/>
                </a:lnTo>
                <a:lnTo>
                  <a:pt x="138373" y="47327"/>
                </a:lnTo>
                <a:lnTo>
                  <a:pt x="138261" y="45653"/>
                </a:lnTo>
                <a:lnTo>
                  <a:pt x="138113" y="44016"/>
                </a:lnTo>
                <a:lnTo>
                  <a:pt x="137964" y="42416"/>
                </a:lnTo>
                <a:lnTo>
                  <a:pt x="137815" y="40816"/>
                </a:lnTo>
                <a:lnTo>
                  <a:pt x="137592" y="39216"/>
                </a:lnTo>
                <a:lnTo>
                  <a:pt x="137368" y="37616"/>
                </a:lnTo>
                <a:lnTo>
                  <a:pt x="137145" y="36054"/>
                </a:lnTo>
                <a:lnTo>
                  <a:pt x="136885" y="34491"/>
                </a:lnTo>
                <a:lnTo>
                  <a:pt x="136401" y="32110"/>
                </a:lnTo>
                <a:lnTo>
                  <a:pt x="135917" y="29803"/>
                </a:lnTo>
                <a:lnTo>
                  <a:pt x="135359" y="27496"/>
                </a:lnTo>
                <a:lnTo>
                  <a:pt x="134727" y="25189"/>
                </a:lnTo>
                <a:lnTo>
                  <a:pt x="134057" y="22957"/>
                </a:lnTo>
                <a:lnTo>
                  <a:pt x="133313" y="20724"/>
                </a:lnTo>
                <a:lnTo>
                  <a:pt x="132532" y="18492"/>
                </a:lnTo>
                <a:lnTo>
                  <a:pt x="131676" y="16334"/>
                </a:lnTo>
                <a:lnTo>
                  <a:pt x="133648" y="15664"/>
                </a:lnTo>
                <a:lnTo>
                  <a:pt x="135545" y="14994"/>
                </a:lnTo>
                <a:lnTo>
                  <a:pt x="137480" y="14287"/>
                </a:lnTo>
                <a:lnTo>
                  <a:pt x="139378" y="13581"/>
                </a:lnTo>
                <a:lnTo>
                  <a:pt x="141238" y="12836"/>
                </a:lnTo>
                <a:lnTo>
                  <a:pt x="143136" y="12055"/>
                </a:lnTo>
                <a:lnTo>
                  <a:pt x="144996" y="11236"/>
                </a:lnTo>
                <a:lnTo>
                  <a:pt x="146819" y="10418"/>
                </a:lnTo>
                <a:lnTo>
                  <a:pt x="146819" y="9785"/>
                </a:lnTo>
                <a:lnTo>
                  <a:pt x="144959" y="10604"/>
                </a:lnTo>
                <a:lnTo>
                  <a:pt x="143061" y="11423"/>
                </a:lnTo>
                <a:lnTo>
                  <a:pt x="141164" y="12204"/>
                </a:lnTo>
                <a:lnTo>
                  <a:pt x="139266" y="12985"/>
                </a:lnTo>
                <a:lnTo>
                  <a:pt x="137331" y="13729"/>
                </a:lnTo>
                <a:lnTo>
                  <a:pt x="135396" y="14436"/>
                </a:lnTo>
                <a:lnTo>
                  <a:pt x="133424" y="15106"/>
                </a:lnTo>
                <a:lnTo>
                  <a:pt x="131453" y="15776"/>
                </a:lnTo>
                <a:lnTo>
                  <a:pt x="130597" y="13729"/>
                </a:lnTo>
                <a:lnTo>
                  <a:pt x="129667" y="11683"/>
                </a:lnTo>
                <a:lnTo>
                  <a:pt x="128699" y="9674"/>
                </a:lnTo>
                <a:lnTo>
                  <a:pt x="127695" y="7665"/>
                </a:lnTo>
                <a:lnTo>
                  <a:pt x="126616" y="5730"/>
                </a:lnTo>
                <a:lnTo>
                  <a:pt x="125499" y="3795"/>
                </a:lnTo>
                <a:lnTo>
                  <a:pt x="124309" y="1860"/>
                </a:lnTo>
                <a:lnTo>
                  <a:pt x="123081" y="0"/>
                </a:lnTo>
                <a:lnTo>
                  <a:pt x="122374" y="0"/>
                </a:lnTo>
                <a:lnTo>
                  <a:pt x="123639" y="1898"/>
                </a:lnTo>
                <a:lnTo>
                  <a:pt x="124830" y="3832"/>
                </a:lnTo>
                <a:lnTo>
                  <a:pt x="125946" y="5767"/>
                </a:lnTo>
                <a:lnTo>
                  <a:pt x="127062" y="7739"/>
                </a:lnTo>
                <a:lnTo>
                  <a:pt x="128104" y="9785"/>
                </a:lnTo>
                <a:lnTo>
                  <a:pt x="129071" y="11795"/>
                </a:lnTo>
                <a:lnTo>
                  <a:pt x="130001" y="13878"/>
                </a:lnTo>
                <a:lnTo>
                  <a:pt x="130894" y="15962"/>
                </a:lnTo>
                <a:lnTo>
                  <a:pt x="128885" y="16594"/>
                </a:lnTo>
                <a:lnTo>
                  <a:pt x="126876" y="17227"/>
                </a:lnTo>
                <a:lnTo>
                  <a:pt x="124830" y="17785"/>
                </a:lnTo>
                <a:lnTo>
                  <a:pt x="122783" y="18343"/>
                </a:lnTo>
                <a:lnTo>
                  <a:pt x="119211" y="19236"/>
                </a:lnTo>
                <a:lnTo>
                  <a:pt x="115602" y="20055"/>
                </a:lnTo>
                <a:lnTo>
                  <a:pt x="111956" y="20799"/>
                </a:lnTo>
                <a:lnTo>
                  <a:pt x="108273" y="21431"/>
                </a:lnTo>
                <a:lnTo>
                  <a:pt x="104515" y="22027"/>
                </a:lnTo>
                <a:lnTo>
                  <a:pt x="100719" y="22547"/>
                </a:lnTo>
                <a:lnTo>
                  <a:pt x="96887" y="22957"/>
                </a:lnTo>
                <a:lnTo>
                  <a:pt x="93018" y="23292"/>
                </a:lnTo>
                <a:lnTo>
                  <a:pt x="89074" y="23589"/>
                </a:lnTo>
                <a:lnTo>
                  <a:pt x="85093" y="23775"/>
                </a:lnTo>
                <a:lnTo>
                  <a:pt x="81074" y="23887"/>
                </a:lnTo>
                <a:lnTo>
                  <a:pt x="77019" y="23924"/>
                </a:lnTo>
                <a:lnTo>
                  <a:pt x="72926" y="23887"/>
                </a:lnTo>
                <a:lnTo>
                  <a:pt x="68796" y="23775"/>
                </a:lnTo>
                <a:lnTo>
                  <a:pt x="64629" y="23589"/>
                </a:lnTo>
                <a:lnTo>
                  <a:pt x="60387" y="23292"/>
                </a:lnTo>
                <a:lnTo>
                  <a:pt x="57634" y="22957"/>
                </a:lnTo>
                <a:lnTo>
                  <a:pt x="54880" y="22547"/>
                </a:lnTo>
                <a:lnTo>
                  <a:pt x="52090" y="22027"/>
                </a:lnTo>
                <a:lnTo>
                  <a:pt x="49262" y="21431"/>
                </a:lnTo>
                <a:lnTo>
                  <a:pt x="46434" y="20761"/>
                </a:lnTo>
                <a:lnTo>
                  <a:pt x="43569" y="19980"/>
                </a:lnTo>
                <a:lnTo>
                  <a:pt x="40667" y="19087"/>
                </a:lnTo>
                <a:lnTo>
                  <a:pt x="37728" y="18120"/>
                </a:lnTo>
                <a:lnTo>
                  <a:pt x="34714" y="17041"/>
                </a:lnTo>
                <a:lnTo>
                  <a:pt x="31700" y="15887"/>
                </a:lnTo>
                <a:lnTo>
                  <a:pt x="28649" y="14622"/>
                </a:lnTo>
                <a:lnTo>
                  <a:pt x="25524" y="13283"/>
                </a:lnTo>
                <a:lnTo>
                  <a:pt x="22324" y="11832"/>
                </a:lnTo>
                <a:lnTo>
                  <a:pt x="19124" y="10269"/>
                </a:lnTo>
                <a:lnTo>
                  <a:pt x="15813" y="8595"/>
                </a:lnTo>
                <a:lnTo>
                  <a:pt x="12464" y="6846"/>
                </a:lnTo>
                <a:lnTo>
                  <a:pt x="9823" y="5358"/>
                </a:lnTo>
                <a:lnTo>
                  <a:pt x="6995" y="3721"/>
                </a:lnTo>
                <a:lnTo>
                  <a:pt x="5544" y="2865"/>
                </a:lnTo>
                <a:lnTo>
                  <a:pt x="4056" y="1935"/>
                </a:lnTo>
                <a:lnTo>
                  <a:pt x="2567" y="1005"/>
                </a:lnTo>
                <a:lnTo>
                  <a:pt x="10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pic>
        <p:nvPicPr>
          <p:cNvPr id="137" name="Google Shape;137;p13"/>
          <p:cNvPicPr preferRelativeResize="0"/>
          <p:nvPr/>
        </p:nvPicPr>
        <p:blipFill rotWithShape="1">
          <a:blip r:embed="rId4">
            <a:alphaModFix/>
          </a:blip>
          <a:srcRect b="0" l="55738" r="0" t="39434"/>
          <a:stretch/>
        </p:blipFill>
        <p:spPr>
          <a:xfrm>
            <a:off x="0" y="0"/>
            <a:ext cx="3589874" cy="4912326"/>
          </a:xfrm>
          <a:prstGeom prst="rect">
            <a:avLst/>
          </a:prstGeom>
          <a:noFill/>
          <a:ln>
            <a:noFill/>
          </a:ln>
        </p:spPr>
      </p:pic>
      <p:pic>
        <p:nvPicPr>
          <p:cNvPr id="138" name="Google Shape;138;p13"/>
          <p:cNvPicPr preferRelativeResize="0"/>
          <p:nvPr/>
        </p:nvPicPr>
        <p:blipFill rotWithShape="1">
          <a:blip r:embed="rId2">
            <a:alphaModFix/>
          </a:blip>
          <a:srcRect b="0" l="0" r="0" t="53791"/>
          <a:stretch/>
        </p:blipFill>
        <p:spPr>
          <a:xfrm>
            <a:off x="661926" y="0"/>
            <a:ext cx="4236652" cy="237669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4"/>
          <p:cNvSpPr txBox="1"/>
          <p:nvPr>
            <p:ph type="ctrTitle"/>
          </p:nvPr>
        </p:nvSpPr>
        <p:spPr>
          <a:xfrm>
            <a:off x="4011925" y="2346025"/>
            <a:ext cx="5017500" cy="157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Cyclistic Bike-Share </a:t>
            </a:r>
            <a:br>
              <a:rPr lang="en"/>
            </a:br>
            <a:r>
              <a:rPr lang="en"/>
              <a:t>Bike Analysis</a:t>
            </a:r>
            <a:endParaRPr/>
          </a:p>
        </p:txBody>
      </p:sp>
      <p:sp>
        <p:nvSpPr>
          <p:cNvPr id="144" name="Google Shape;144;p14"/>
          <p:cNvSpPr txBox="1"/>
          <p:nvPr>
            <p:ph idx="1" type="subTitle"/>
          </p:nvPr>
        </p:nvSpPr>
        <p:spPr>
          <a:xfrm>
            <a:off x="5083950" y="3924925"/>
            <a:ext cx="39456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Montserrat"/>
                <a:ea typeface="Montserrat"/>
                <a:cs typeface="Montserrat"/>
                <a:sym typeface="Montserrat"/>
              </a:rPr>
              <a:t>Brent Lund, Data Analyst | Portfolio Project</a:t>
            </a:r>
            <a:endParaRPr>
              <a:latin typeface="Montserrat"/>
              <a:ea typeface="Montserrat"/>
              <a:cs typeface="Montserrat"/>
              <a:sym typeface="Montserrat"/>
            </a:endParaRPr>
          </a:p>
        </p:txBody>
      </p:sp>
      <p:pic>
        <p:nvPicPr>
          <p:cNvPr id="145" name="Google Shape;145;p14" title="cyclistic_logo_extracted.png"/>
          <p:cNvPicPr preferRelativeResize="0"/>
          <p:nvPr/>
        </p:nvPicPr>
        <p:blipFill>
          <a:blip r:embed="rId3">
            <a:alphaModFix/>
          </a:blip>
          <a:stretch>
            <a:fillRect/>
          </a:stretch>
        </p:blipFill>
        <p:spPr>
          <a:xfrm>
            <a:off x="5472400" y="240325"/>
            <a:ext cx="2096551" cy="18892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3"/>
          <p:cNvSpPr txBox="1"/>
          <p:nvPr>
            <p:ph type="title"/>
          </p:nvPr>
        </p:nvSpPr>
        <p:spPr>
          <a:xfrm>
            <a:off x="1329150" y="190050"/>
            <a:ext cx="64857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Goal: Convert Casual riders into Members</a:t>
            </a:r>
            <a:endParaRPr/>
          </a:p>
        </p:txBody>
      </p:sp>
      <p:sp>
        <p:nvSpPr>
          <p:cNvPr id="201" name="Google Shape;201;p23"/>
          <p:cNvSpPr txBox="1"/>
          <p:nvPr>
            <p:ph idx="1" type="body"/>
          </p:nvPr>
        </p:nvSpPr>
        <p:spPr>
          <a:xfrm>
            <a:off x="0" y="1374075"/>
            <a:ext cx="9100200" cy="37695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Font typeface="Montserrat"/>
              <a:buChar char="-"/>
            </a:pPr>
            <a:r>
              <a:rPr lang="en">
                <a:latin typeface="Montserrat"/>
                <a:ea typeface="Montserrat"/>
                <a:cs typeface="Montserrat"/>
                <a:sym typeface="Montserrat"/>
              </a:rPr>
              <a:t>Offer weekend discounts to help convert casual riders to members</a:t>
            </a:r>
            <a:endParaRPr>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en">
                <a:latin typeface="Montserrat"/>
                <a:ea typeface="Montserrat"/>
                <a:cs typeface="Montserrat"/>
                <a:sym typeface="Montserrat"/>
              </a:rPr>
              <a:t>Members are commuting, so market the savings casual riders will </a:t>
            </a:r>
            <a:r>
              <a:rPr lang="en">
                <a:latin typeface="Montserrat"/>
                <a:ea typeface="Montserrat"/>
                <a:cs typeface="Montserrat"/>
                <a:sym typeface="Montserrat"/>
              </a:rPr>
              <a:t>have</a:t>
            </a:r>
            <a:r>
              <a:rPr lang="en">
                <a:latin typeface="Montserrat"/>
                <a:ea typeface="Montserrat"/>
                <a:cs typeface="Montserrat"/>
                <a:sym typeface="Montserrat"/>
              </a:rPr>
              <a:t> if they switched to Members. Member cost vs fuel </a:t>
            </a:r>
            <a:r>
              <a:rPr lang="en">
                <a:latin typeface="Montserrat"/>
                <a:ea typeface="Montserrat"/>
                <a:cs typeface="Montserrat"/>
                <a:sym typeface="Montserrat"/>
              </a:rPr>
              <a:t>consumption.</a:t>
            </a:r>
            <a:endParaRPr>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en">
                <a:latin typeface="Montserrat"/>
                <a:ea typeface="Montserrat"/>
                <a:cs typeface="Montserrat"/>
                <a:sym typeface="Montserrat"/>
              </a:rPr>
              <a:t>Use targeted digital ads for casual users who ride frequently. In high tourist areas or areas where casual riders are starting/ending rides.</a:t>
            </a:r>
            <a:endParaRPr>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4"/>
          <p:cNvSpPr txBox="1"/>
          <p:nvPr>
            <p:ph type="title"/>
          </p:nvPr>
        </p:nvSpPr>
        <p:spPr>
          <a:xfrm>
            <a:off x="3689250" y="736675"/>
            <a:ext cx="22554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Thank you</a:t>
            </a:r>
            <a:endParaRPr/>
          </a:p>
        </p:txBody>
      </p:sp>
      <p:sp>
        <p:nvSpPr>
          <p:cNvPr id="207" name="Google Shape;207;p24"/>
          <p:cNvSpPr txBox="1"/>
          <p:nvPr>
            <p:ph idx="1" type="body"/>
          </p:nvPr>
        </p:nvSpPr>
        <p:spPr>
          <a:xfrm>
            <a:off x="167100" y="1382225"/>
            <a:ext cx="8809800" cy="18129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p>
          <a:p>
            <a:pPr indent="0" lvl="0" marL="457200" rtl="0" algn="ctr">
              <a:spcBef>
                <a:spcPts val="1200"/>
              </a:spcBef>
              <a:spcAft>
                <a:spcPts val="0"/>
              </a:spcAft>
              <a:buNone/>
            </a:pPr>
            <a:r>
              <a:rPr lang="en"/>
              <a:t>This project was completed as part of the Google Data Analytics Capstone</a:t>
            </a:r>
            <a:endParaRPr/>
          </a:p>
          <a:p>
            <a:pPr indent="0" lvl="0" marL="457200" rtl="0" algn="ctr">
              <a:spcBef>
                <a:spcPts val="1200"/>
              </a:spcBef>
              <a:spcAft>
                <a:spcPts val="1200"/>
              </a:spcAft>
              <a:buNone/>
            </a:pPr>
            <a:r>
              <a:rPr lang="en"/>
              <a:t>Tools used: Excel, R, Tableau, Google Slides</a:t>
            </a:r>
            <a:endParaRPr/>
          </a:p>
        </p:txBody>
      </p:sp>
      <p:sp>
        <p:nvSpPr>
          <p:cNvPr id="208" name="Google Shape;208;p24"/>
          <p:cNvSpPr txBox="1"/>
          <p:nvPr/>
        </p:nvSpPr>
        <p:spPr>
          <a:xfrm>
            <a:off x="3424200" y="4210225"/>
            <a:ext cx="22956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1"/>
                </a:solidFill>
                <a:latin typeface="Lato"/>
                <a:ea typeface="Lato"/>
                <a:cs typeface="Lato"/>
                <a:sym typeface="Lato"/>
              </a:rPr>
              <a:t>Brent Lund</a:t>
            </a:r>
            <a:endParaRPr sz="1300">
              <a:solidFill>
                <a:schemeClr val="lt1"/>
              </a:solidFill>
              <a:latin typeface="Lato"/>
              <a:ea typeface="Lato"/>
              <a:cs typeface="Lato"/>
              <a:sym typeface="Lato"/>
            </a:endParaRPr>
          </a:p>
          <a:p>
            <a:pPr indent="0" lvl="0" marL="0" rtl="0" algn="ctr">
              <a:spcBef>
                <a:spcPts val="0"/>
              </a:spcBef>
              <a:spcAft>
                <a:spcPts val="0"/>
              </a:spcAft>
              <a:buNone/>
            </a:pPr>
            <a:r>
              <a:rPr lang="en" sz="1300">
                <a:solidFill>
                  <a:schemeClr val="lt1"/>
                </a:solidFill>
                <a:latin typeface="Lato"/>
                <a:ea typeface="Lato"/>
                <a:cs typeface="Lato"/>
                <a:sym typeface="Lato"/>
              </a:rPr>
              <a:t>brentnlund@gmail.com</a:t>
            </a:r>
            <a:endParaRPr sz="130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1920"/>
              <a:t>Project Summary</a:t>
            </a:r>
            <a:endParaRPr b="1" sz="1920"/>
          </a:p>
          <a:p>
            <a:pPr indent="0" lvl="0" marL="0" rtl="0" algn="l">
              <a:spcBef>
                <a:spcPts val="0"/>
              </a:spcBef>
              <a:spcAft>
                <a:spcPts val="0"/>
              </a:spcAft>
              <a:buSzPts val="990"/>
              <a:buNone/>
            </a:pPr>
            <a:r>
              <a:t/>
            </a:r>
            <a:endParaRPr sz="1920"/>
          </a:p>
        </p:txBody>
      </p:sp>
      <p:sp>
        <p:nvSpPr>
          <p:cNvPr id="151" name="Google Shape;151;p15"/>
          <p:cNvSpPr txBox="1"/>
          <p:nvPr>
            <p:ph idx="1" type="body"/>
          </p:nvPr>
        </p:nvSpPr>
        <p:spPr>
          <a:xfrm>
            <a:off x="311700" y="1742700"/>
            <a:ext cx="8520600" cy="3169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400">
                <a:latin typeface="Montserrat"/>
                <a:ea typeface="Montserrat"/>
                <a:cs typeface="Montserrat"/>
                <a:sym typeface="Montserrat"/>
              </a:rPr>
              <a:t>In this case study, I analyzed how casual riders and annual members use Cyclistic bikes differently, using trip data from Q1 2019 and Q1 2020. I used R to clean and process the data and Tableau to visualize patterns in ride duration and frequency. The findings support targeted marketing strategies to help convert casual riders into members. This project was completed as part of the Google Data Analytics Capstone.</a:t>
            </a:r>
            <a:endParaRPr>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920"/>
              <a:t>How do annual members and casual riders use Cyclistic bikes differently?</a:t>
            </a:r>
            <a:endParaRPr sz="1920"/>
          </a:p>
          <a:p>
            <a:pPr indent="0" lvl="0" marL="0" rtl="0" algn="l">
              <a:spcBef>
                <a:spcPts val="0"/>
              </a:spcBef>
              <a:spcAft>
                <a:spcPts val="0"/>
              </a:spcAft>
              <a:buSzPts val="990"/>
              <a:buNone/>
            </a:pPr>
            <a:r>
              <a:t/>
            </a:r>
            <a:endParaRPr sz="1920"/>
          </a:p>
        </p:txBody>
      </p:sp>
      <p:sp>
        <p:nvSpPr>
          <p:cNvPr id="157" name="Google Shape;157;p16"/>
          <p:cNvSpPr txBox="1"/>
          <p:nvPr>
            <p:ph idx="1" type="body"/>
          </p:nvPr>
        </p:nvSpPr>
        <p:spPr>
          <a:xfrm>
            <a:off x="311700" y="1742700"/>
            <a:ext cx="8520600" cy="3169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400">
                <a:latin typeface="Montserrat"/>
                <a:ea typeface="Montserrat"/>
                <a:cs typeface="Montserrat"/>
                <a:sym typeface="Montserrat"/>
              </a:rPr>
              <a:t>Deliverable:</a:t>
            </a:r>
            <a:endParaRPr b="1" sz="1400">
              <a:latin typeface="Montserrat"/>
              <a:ea typeface="Montserrat"/>
              <a:cs typeface="Montserrat"/>
              <a:sym typeface="Montserrat"/>
            </a:endParaRPr>
          </a:p>
          <a:p>
            <a:pPr indent="0" lvl="0" marL="0" rtl="0" algn="l">
              <a:spcBef>
                <a:spcPts val="0"/>
              </a:spcBef>
              <a:spcAft>
                <a:spcPts val="0"/>
              </a:spcAft>
              <a:buNone/>
            </a:pPr>
            <a:r>
              <a:rPr i="1" lang="en">
                <a:latin typeface="Montserrat"/>
                <a:ea typeface="Montserrat"/>
                <a:cs typeface="Montserrat"/>
                <a:sym typeface="Montserrat"/>
              </a:rPr>
              <a:t>Determine how annual members and casual riders use Cyclistic bikes differently in order to provide actionable insights that can inform a marketing strategy aimed at converting more casual riders into annual members.</a:t>
            </a:r>
            <a:endParaRPr sz="2000">
              <a:latin typeface="Montserrat"/>
              <a:ea typeface="Montserrat"/>
              <a:cs typeface="Montserrat"/>
              <a:sym typeface="Montserrat"/>
            </a:endParaRPr>
          </a:p>
          <a:p>
            <a:pPr indent="0" lvl="0" marL="0" rtl="0" algn="l">
              <a:spcBef>
                <a:spcPts val="0"/>
              </a:spcBef>
              <a:spcAft>
                <a:spcPts val="0"/>
              </a:spcAft>
              <a:buNone/>
            </a:pPr>
            <a:r>
              <a:t/>
            </a:r>
            <a:endParaRPr b="1" sz="1400">
              <a:latin typeface="Montserrat"/>
              <a:ea typeface="Montserrat"/>
              <a:cs typeface="Montserrat"/>
              <a:sym typeface="Montserrat"/>
            </a:endParaRPr>
          </a:p>
          <a:p>
            <a:pPr indent="0" lvl="0" marL="0" rtl="0" algn="l">
              <a:spcBef>
                <a:spcPts val="1200"/>
              </a:spcBef>
              <a:spcAft>
                <a:spcPts val="0"/>
              </a:spcAft>
              <a:buNone/>
            </a:pPr>
            <a:r>
              <a:rPr b="1" lang="en" sz="1400">
                <a:latin typeface="Montserrat"/>
                <a:ea typeface="Montserrat"/>
                <a:cs typeface="Montserrat"/>
                <a:sym typeface="Montserrat"/>
              </a:rPr>
              <a:t>What was reviewed:</a:t>
            </a:r>
            <a:endParaRPr b="1" sz="1400">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en">
                <a:latin typeface="Montserrat"/>
                <a:ea typeface="Montserrat"/>
                <a:cs typeface="Montserrat"/>
                <a:sym typeface="Montserrat"/>
              </a:rPr>
              <a:t>Trip length for members vs casual riders</a:t>
            </a:r>
            <a:endParaRPr>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en">
                <a:latin typeface="Montserrat"/>
                <a:ea typeface="Montserrat"/>
                <a:cs typeface="Montserrat"/>
                <a:sym typeface="Montserrat"/>
              </a:rPr>
              <a:t>Number of Riders under each category</a:t>
            </a:r>
            <a:endParaRPr>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Sources</a:t>
            </a:r>
            <a:endParaRPr/>
          </a:p>
        </p:txBody>
      </p:sp>
      <p:sp>
        <p:nvSpPr>
          <p:cNvPr id="163" name="Google Shape;163;p17"/>
          <p:cNvSpPr txBox="1"/>
          <p:nvPr>
            <p:ph idx="1" type="body"/>
          </p:nvPr>
        </p:nvSpPr>
        <p:spPr>
          <a:xfrm>
            <a:off x="0" y="1382225"/>
            <a:ext cx="9144000" cy="3761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Font typeface="Montserrat"/>
              <a:buChar char="-"/>
            </a:pPr>
            <a:r>
              <a:rPr lang="en">
                <a:latin typeface="Montserrat"/>
                <a:ea typeface="Montserrat"/>
                <a:cs typeface="Montserrat"/>
                <a:sym typeface="Montserrat"/>
              </a:rPr>
              <a:t>Divvy trip data, 2019 Q1 + 2020 Q1 .csv files</a:t>
            </a:r>
            <a:endParaRPr>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en">
                <a:latin typeface="Montserrat"/>
                <a:ea typeface="Montserrat"/>
                <a:cs typeface="Montserrat"/>
                <a:sym typeface="Montserrat"/>
              </a:rPr>
              <a:t>Data cleaned, processed, and analyzed in R studio</a:t>
            </a:r>
            <a:endParaRPr>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en">
                <a:latin typeface="Montserrat"/>
                <a:ea typeface="Montserrat"/>
                <a:cs typeface="Montserrat"/>
                <a:sym typeface="Montserrat"/>
              </a:rPr>
              <a:t>Visually produced in Tableau</a:t>
            </a:r>
            <a:endParaRPr>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Cleaning and </a:t>
            </a:r>
            <a:r>
              <a:rPr lang="en"/>
              <a:t>Preparations</a:t>
            </a:r>
            <a:endParaRPr/>
          </a:p>
        </p:txBody>
      </p:sp>
      <p:sp>
        <p:nvSpPr>
          <p:cNvPr id="169" name="Google Shape;169;p18"/>
          <p:cNvSpPr txBox="1"/>
          <p:nvPr>
            <p:ph idx="1" type="body"/>
          </p:nvPr>
        </p:nvSpPr>
        <p:spPr>
          <a:xfrm>
            <a:off x="0" y="1373425"/>
            <a:ext cx="9144000" cy="3770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Columns renamed to match between files</a:t>
            </a:r>
            <a:endParaRPr/>
          </a:p>
          <a:p>
            <a:pPr indent="-311150" lvl="0" marL="457200" rtl="0" algn="l">
              <a:spcBef>
                <a:spcPts val="0"/>
              </a:spcBef>
              <a:spcAft>
                <a:spcPts val="0"/>
              </a:spcAft>
              <a:buSzPts val="1300"/>
              <a:buChar char="-"/>
            </a:pPr>
            <a:r>
              <a:rPr lang="en"/>
              <a:t>Convert/mutate characters for correct stacking</a:t>
            </a:r>
            <a:endParaRPr/>
          </a:p>
          <a:p>
            <a:pPr indent="-311150" lvl="0" marL="457200" rtl="0" algn="l">
              <a:spcBef>
                <a:spcPts val="0"/>
              </a:spcBef>
              <a:spcAft>
                <a:spcPts val="0"/>
              </a:spcAft>
              <a:buSzPts val="1300"/>
              <a:buChar char="-"/>
            </a:pPr>
            <a:r>
              <a:rPr lang="en"/>
              <a:t>Stack files into one big data frame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Identify Problems in Data</a:t>
            </a:r>
            <a:endParaRPr/>
          </a:p>
        </p:txBody>
      </p:sp>
      <p:sp>
        <p:nvSpPr>
          <p:cNvPr id="175" name="Google Shape;175;p19"/>
          <p:cNvSpPr txBox="1"/>
          <p:nvPr>
            <p:ph idx="1" type="body"/>
          </p:nvPr>
        </p:nvSpPr>
        <p:spPr>
          <a:xfrm>
            <a:off x="0" y="1374125"/>
            <a:ext cx="9144000" cy="3576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Font typeface="Montserrat"/>
              <a:buChar char="-"/>
            </a:pPr>
            <a:r>
              <a:rPr lang="en">
                <a:latin typeface="Montserrat"/>
                <a:ea typeface="Montserrat"/>
                <a:cs typeface="Montserrat"/>
                <a:sym typeface="Montserrat"/>
              </a:rPr>
              <a:t>Added day, month, year for grouping</a:t>
            </a:r>
            <a:endParaRPr>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en">
                <a:latin typeface="Montserrat"/>
                <a:ea typeface="Montserrat"/>
                <a:cs typeface="Montserrat"/>
                <a:sym typeface="Montserrat"/>
              </a:rPr>
              <a:t>Removed quality-control outliers</a:t>
            </a:r>
            <a:endParaRPr>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en">
                <a:latin typeface="Montserrat"/>
                <a:ea typeface="Montserrat"/>
                <a:cs typeface="Montserrat"/>
                <a:sym typeface="Montserrat"/>
              </a:rPr>
              <a:t>Add a calculated field for trip length</a:t>
            </a:r>
            <a:endParaRPr>
              <a:latin typeface="Montserrat"/>
              <a:ea typeface="Montserrat"/>
              <a:cs typeface="Montserrat"/>
              <a:sym typeface="Montserrat"/>
            </a:endParaRPr>
          </a:p>
          <a:p>
            <a:pPr indent="-311150" lvl="0" marL="457200" marR="0" rtl="0" algn="l">
              <a:lnSpc>
                <a:spcPct val="115000"/>
              </a:lnSpc>
              <a:spcBef>
                <a:spcPts val="0"/>
              </a:spcBef>
              <a:spcAft>
                <a:spcPts val="0"/>
              </a:spcAft>
              <a:buSzPts val="1300"/>
              <a:buFont typeface="Montserrat"/>
              <a:buChar char="-"/>
            </a:pPr>
            <a:r>
              <a:rPr lang="en">
                <a:latin typeface="Montserrat"/>
                <a:ea typeface="Montserrat"/>
                <a:cs typeface="Montserrat"/>
                <a:sym typeface="Montserrat"/>
              </a:rPr>
              <a:t>"member_casual" column, replace "Subscriber" with "member" and "Customer" with "casual"</a:t>
            </a:r>
            <a:endParaRPr>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en">
                <a:latin typeface="Montserrat"/>
                <a:ea typeface="Montserrat"/>
                <a:cs typeface="Montserrat"/>
                <a:sym typeface="Montserrat"/>
              </a:rPr>
              <a:t>Ride-level too granular</a:t>
            </a:r>
            <a:endParaRPr>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en">
                <a:latin typeface="Montserrat"/>
                <a:ea typeface="Montserrat"/>
                <a:cs typeface="Montserrat"/>
                <a:sym typeface="Montserrat"/>
              </a:rPr>
              <a:t>Deleted data where duration was negative or QC rides made by company</a:t>
            </a:r>
            <a:endParaRPr>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descr="Sheet 1" id="180" name="Google Shape;180;p20"/>
          <p:cNvPicPr preferRelativeResize="0"/>
          <p:nvPr/>
        </p:nvPicPr>
        <p:blipFill rotWithShape="1">
          <a:blip r:embed="rId3">
            <a:alphaModFix/>
          </a:blip>
          <a:srcRect b="0" l="0" r="0" t="0"/>
          <a:stretch/>
        </p:blipFill>
        <p:spPr>
          <a:xfrm>
            <a:off x="2375797" y="0"/>
            <a:ext cx="6678405" cy="5143499"/>
          </a:xfrm>
          <a:prstGeom prst="rect">
            <a:avLst/>
          </a:prstGeom>
          <a:noFill/>
          <a:ln>
            <a:noFill/>
          </a:ln>
        </p:spPr>
      </p:pic>
      <p:sp>
        <p:nvSpPr>
          <p:cNvPr id="181" name="Google Shape;181;p20"/>
          <p:cNvSpPr txBox="1"/>
          <p:nvPr/>
        </p:nvSpPr>
        <p:spPr>
          <a:xfrm>
            <a:off x="97200" y="72175"/>
            <a:ext cx="2092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lt1"/>
                </a:solidFill>
                <a:highlight>
                  <a:schemeClr val="dk1"/>
                </a:highlight>
                <a:latin typeface="Montserrat"/>
                <a:ea typeface="Montserrat"/>
                <a:cs typeface="Montserrat"/>
                <a:sym typeface="Montserrat"/>
              </a:rPr>
              <a:t>Casual Riders, </a:t>
            </a:r>
            <a:br>
              <a:rPr lang="en" sz="2100">
                <a:solidFill>
                  <a:schemeClr val="lt1"/>
                </a:solidFill>
                <a:highlight>
                  <a:schemeClr val="dk1"/>
                </a:highlight>
                <a:latin typeface="Montserrat"/>
                <a:ea typeface="Montserrat"/>
                <a:cs typeface="Montserrat"/>
                <a:sym typeface="Montserrat"/>
              </a:rPr>
            </a:br>
            <a:r>
              <a:rPr lang="en" sz="2100">
                <a:solidFill>
                  <a:schemeClr val="lt1"/>
                </a:solidFill>
                <a:highlight>
                  <a:schemeClr val="dk1"/>
                </a:highlight>
                <a:latin typeface="Montserrat"/>
                <a:ea typeface="Montserrat"/>
                <a:cs typeface="Montserrat"/>
                <a:sym typeface="Montserrat"/>
              </a:rPr>
              <a:t>Ride Longer</a:t>
            </a:r>
            <a:endParaRPr sz="2100">
              <a:solidFill>
                <a:schemeClr val="lt1"/>
              </a:solidFill>
              <a:highlight>
                <a:schemeClr val="dk1"/>
              </a:highlight>
              <a:latin typeface="Montserrat"/>
              <a:ea typeface="Montserrat"/>
              <a:cs typeface="Montserrat"/>
              <a:sym typeface="Montserrat"/>
            </a:endParaRPr>
          </a:p>
        </p:txBody>
      </p:sp>
      <p:sp>
        <p:nvSpPr>
          <p:cNvPr id="182" name="Google Shape;182;p20"/>
          <p:cNvSpPr txBox="1"/>
          <p:nvPr/>
        </p:nvSpPr>
        <p:spPr>
          <a:xfrm>
            <a:off x="-22050" y="2571750"/>
            <a:ext cx="2331000" cy="14931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lt1"/>
              </a:buClr>
              <a:buSzPts val="1700"/>
              <a:buFont typeface="Montserrat"/>
              <a:buChar char="-"/>
            </a:pPr>
            <a:r>
              <a:rPr lang="en" sz="1700">
                <a:solidFill>
                  <a:schemeClr val="lt1"/>
                </a:solidFill>
                <a:latin typeface="Montserrat"/>
                <a:ea typeface="Montserrat"/>
                <a:cs typeface="Montserrat"/>
                <a:sym typeface="Montserrat"/>
              </a:rPr>
              <a:t>Casual riders travel further distances</a:t>
            </a:r>
            <a:endParaRPr sz="1700">
              <a:solidFill>
                <a:schemeClr val="lt1"/>
              </a:solidFill>
              <a:latin typeface="Montserrat"/>
              <a:ea typeface="Montserrat"/>
              <a:cs typeface="Montserrat"/>
              <a:sym typeface="Montserrat"/>
            </a:endParaRPr>
          </a:p>
          <a:p>
            <a:pPr indent="-336550" lvl="0" marL="457200" rtl="0" algn="l">
              <a:spcBef>
                <a:spcPts val="0"/>
              </a:spcBef>
              <a:spcAft>
                <a:spcPts val="0"/>
              </a:spcAft>
              <a:buClr>
                <a:schemeClr val="lt1"/>
              </a:buClr>
              <a:buSzPts val="1700"/>
              <a:buFont typeface="Montserrat"/>
              <a:buChar char="-"/>
            </a:pPr>
            <a:r>
              <a:rPr lang="en" sz="1700">
                <a:solidFill>
                  <a:schemeClr val="lt1"/>
                </a:solidFill>
                <a:latin typeface="Montserrat"/>
                <a:ea typeface="Montserrat"/>
                <a:cs typeface="Montserrat"/>
                <a:sym typeface="Montserrat"/>
              </a:rPr>
              <a:t>Members ride for </a:t>
            </a:r>
            <a:r>
              <a:rPr lang="en" sz="1700">
                <a:solidFill>
                  <a:schemeClr val="lt1"/>
                </a:solidFill>
                <a:latin typeface="Montserrat"/>
                <a:ea typeface="Montserrat"/>
                <a:cs typeface="Montserrat"/>
                <a:sym typeface="Montserrat"/>
              </a:rPr>
              <a:t>commuting</a:t>
            </a:r>
            <a:endParaRPr sz="1700">
              <a:solidFill>
                <a:schemeClr val="lt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descr="Sheet 2" id="187" name="Google Shape;187;p21"/>
          <p:cNvPicPr preferRelativeResize="0"/>
          <p:nvPr/>
        </p:nvPicPr>
        <p:blipFill rotWithShape="1">
          <a:blip r:embed="rId3">
            <a:alphaModFix/>
          </a:blip>
          <a:srcRect b="0" l="0" r="0" t="0"/>
          <a:stretch/>
        </p:blipFill>
        <p:spPr>
          <a:xfrm>
            <a:off x="356925" y="1780450"/>
            <a:ext cx="8430150" cy="1931725"/>
          </a:xfrm>
          <a:prstGeom prst="rect">
            <a:avLst/>
          </a:prstGeom>
          <a:noFill/>
          <a:ln>
            <a:noFill/>
          </a:ln>
        </p:spPr>
      </p:pic>
      <p:sp>
        <p:nvSpPr>
          <p:cNvPr id="188" name="Google Shape;188;p21"/>
          <p:cNvSpPr txBox="1"/>
          <p:nvPr/>
        </p:nvSpPr>
        <p:spPr>
          <a:xfrm>
            <a:off x="710250" y="107325"/>
            <a:ext cx="793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lt1"/>
                </a:solidFill>
                <a:latin typeface="Montserrat"/>
                <a:ea typeface="Montserrat"/>
                <a:cs typeface="Montserrat"/>
                <a:sym typeface="Montserrat"/>
              </a:rPr>
              <a:t>Rider Duration Patterns by Day and Rider Type</a:t>
            </a:r>
            <a:endParaRPr sz="2100">
              <a:solidFill>
                <a:schemeClr val="lt1"/>
              </a:solidFill>
              <a:latin typeface="Montserrat"/>
              <a:ea typeface="Montserrat"/>
              <a:cs typeface="Montserrat"/>
              <a:sym typeface="Montserrat"/>
            </a:endParaRPr>
          </a:p>
        </p:txBody>
      </p:sp>
      <p:sp>
        <p:nvSpPr>
          <p:cNvPr id="189" name="Google Shape;189;p21"/>
          <p:cNvSpPr txBox="1"/>
          <p:nvPr/>
        </p:nvSpPr>
        <p:spPr>
          <a:xfrm>
            <a:off x="3722775" y="4195750"/>
            <a:ext cx="5343000" cy="738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Increased casual riders on weekends</a:t>
            </a:r>
            <a:endParaRPr sz="1800">
              <a:solidFill>
                <a:schemeClr val="lt1"/>
              </a:solidFill>
              <a:latin typeface="Montserrat"/>
              <a:ea typeface="Montserrat"/>
              <a:cs typeface="Montserrat"/>
              <a:sym typeface="Montserrat"/>
            </a:endParaRPr>
          </a:p>
          <a:p>
            <a:pPr indent="-342900" lvl="0" marL="457200" marR="0" rtl="0" algn="l">
              <a:lnSpc>
                <a:spcPct val="115000"/>
              </a:lnSpc>
              <a:spcBef>
                <a:spcPts val="0"/>
              </a:spcBef>
              <a:spcAft>
                <a:spcPts val="0"/>
              </a:spcAft>
              <a:buClr>
                <a:schemeClr val="lt1"/>
              </a:buClr>
              <a:buSzPts val="1800"/>
              <a:buFont typeface="Montserrat"/>
              <a:buChar char="-"/>
            </a:pPr>
            <a:r>
              <a:rPr lang="en" sz="1800">
                <a:solidFill>
                  <a:schemeClr val="lt1"/>
                </a:solidFill>
                <a:latin typeface="Montserrat"/>
                <a:ea typeface="Montserrat"/>
                <a:cs typeface="Montserrat"/>
                <a:sym typeface="Montserrat"/>
              </a:rPr>
              <a:t>Increased member riders on weekdays</a:t>
            </a:r>
            <a:endParaRPr sz="2100">
              <a:solidFill>
                <a:schemeClr val="lt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2"/>
          <p:cNvSpPr txBox="1"/>
          <p:nvPr>
            <p:ph idx="1" type="body"/>
          </p:nvPr>
        </p:nvSpPr>
        <p:spPr>
          <a:xfrm>
            <a:off x="0" y="1382925"/>
            <a:ext cx="9144000" cy="37605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Font typeface="Montserrat"/>
              <a:buChar char="-"/>
            </a:pPr>
            <a:r>
              <a:rPr lang="en">
                <a:latin typeface="Montserrat"/>
                <a:ea typeface="Montserrat"/>
                <a:cs typeface="Montserrat"/>
                <a:sym typeface="Montserrat"/>
              </a:rPr>
              <a:t>Casual riders take longer rides, especially on weekdays.</a:t>
            </a:r>
            <a:endParaRPr>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en">
                <a:latin typeface="Montserrat"/>
                <a:ea typeface="Montserrat"/>
                <a:cs typeface="Montserrat"/>
                <a:sym typeface="Montserrat"/>
              </a:rPr>
              <a:t>Members ride more consistently–likely commuting.</a:t>
            </a:r>
            <a:endParaRPr>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en">
                <a:latin typeface="Montserrat"/>
                <a:ea typeface="Montserrat"/>
                <a:cs typeface="Montserrat"/>
                <a:sym typeface="Montserrat"/>
              </a:rPr>
              <a:t>Casual riders peak on weekends, Members peak during week.</a:t>
            </a:r>
            <a:endParaRPr>
              <a:latin typeface="Montserrat"/>
              <a:ea typeface="Montserrat"/>
              <a:cs typeface="Montserrat"/>
              <a:sym typeface="Montserrat"/>
            </a:endParaRPr>
          </a:p>
        </p:txBody>
      </p:sp>
      <p:sp>
        <p:nvSpPr>
          <p:cNvPr id="195" name="Google Shape;195;p22"/>
          <p:cNvSpPr txBox="1"/>
          <p:nvPr>
            <p:ph type="title"/>
          </p:nvPr>
        </p:nvSpPr>
        <p:spPr>
          <a:xfrm>
            <a:off x="888875" y="181250"/>
            <a:ext cx="8255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Behavioral Differences Between Members and Casuals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